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1"/>
  </p:notesMasterIdLst>
  <p:handoutMasterIdLst>
    <p:handoutMasterId r:id="rId12"/>
  </p:handoutMasterIdLst>
  <p:sldIdLst>
    <p:sldId id="256" r:id="rId3"/>
    <p:sldId id="357" r:id="rId4"/>
    <p:sldId id="354" r:id="rId5"/>
    <p:sldId id="356" r:id="rId6"/>
    <p:sldId id="348" r:id="rId7"/>
    <p:sldId id="349" r:id="rId8"/>
    <p:sldId id="358" r:id="rId9"/>
    <p:sldId id="321" r:id="rId10"/>
  </p:sldIdLst>
  <p:sldSz cx="9144000" cy="6858000" type="screen4x3"/>
  <p:notesSz cx="9918700" cy="6819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163" autoAdjust="0"/>
  </p:normalViewPr>
  <p:slideViewPr>
    <p:cSldViewPr>
      <p:cViewPr>
        <p:scale>
          <a:sx n="75" d="100"/>
          <a:sy n="75" d="100"/>
        </p:scale>
        <p:origin x="-124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30" y="-108"/>
      </p:cViewPr>
      <p:guideLst>
        <p:guide orient="horz" pos="2148"/>
        <p:guide pos="3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A545B-05B6-4515-8293-CE15FD64208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DB34288-AAB5-40C6-B87B-34966DB77E3A}">
      <dgm:prSet phldrT="[Text]"/>
      <dgm:spPr/>
      <dgm:t>
        <a:bodyPr/>
        <a:lstStyle/>
        <a:p>
          <a:r>
            <a:rPr lang="en-ZA" dirty="0" smtClean="0"/>
            <a:t>Collection</a:t>
          </a:r>
          <a:endParaRPr lang="en-ZA" dirty="0"/>
        </a:p>
      </dgm:t>
    </dgm:pt>
    <dgm:pt modelId="{11995FD3-C46C-472E-B297-EAB21334E381}" type="parTrans" cxnId="{8BAD1E43-03FC-46C0-9236-9EB4836C136A}">
      <dgm:prSet/>
      <dgm:spPr/>
      <dgm:t>
        <a:bodyPr/>
        <a:lstStyle/>
        <a:p>
          <a:endParaRPr lang="en-ZA"/>
        </a:p>
      </dgm:t>
    </dgm:pt>
    <dgm:pt modelId="{53C609F3-22B6-497E-B2ED-DEA8200D1E78}" type="sibTrans" cxnId="{8BAD1E43-03FC-46C0-9236-9EB4836C136A}">
      <dgm:prSet/>
      <dgm:spPr/>
      <dgm:t>
        <a:bodyPr/>
        <a:lstStyle/>
        <a:p>
          <a:endParaRPr lang="en-ZA"/>
        </a:p>
      </dgm:t>
    </dgm:pt>
    <dgm:pt modelId="{5948B08C-19B9-4B26-8588-EDD8EB68BC30}">
      <dgm:prSet phldrT="[Text]" custT="1"/>
      <dgm:spPr/>
      <dgm:t>
        <a:bodyPr/>
        <a:lstStyle/>
        <a:p>
          <a:r>
            <a:rPr lang="en-ZA" sz="1400" dirty="0" smtClean="0"/>
            <a:t>Raw seepage water from all underground sumps is pumped into a central PVC tank collection point</a:t>
          </a:r>
          <a:endParaRPr lang="en-ZA" sz="1400" dirty="0"/>
        </a:p>
      </dgm:t>
    </dgm:pt>
    <dgm:pt modelId="{0E9A27D3-F3B6-43F0-964C-BF7B4ADAB8E7}" type="parTrans" cxnId="{9D8BC5DF-CD4C-4FFD-947B-0E9EBA266891}">
      <dgm:prSet/>
      <dgm:spPr/>
      <dgm:t>
        <a:bodyPr/>
        <a:lstStyle/>
        <a:p>
          <a:endParaRPr lang="en-ZA"/>
        </a:p>
      </dgm:t>
    </dgm:pt>
    <dgm:pt modelId="{8A066E19-8882-432C-BDD7-BBE837BF5A3C}" type="sibTrans" cxnId="{9D8BC5DF-CD4C-4FFD-947B-0E9EBA266891}">
      <dgm:prSet/>
      <dgm:spPr/>
      <dgm:t>
        <a:bodyPr/>
        <a:lstStyle/>
        <a:p>
          <a:endParaRPr lang="en-ZA"/>
        </a:p>
      </dgm:t>
    </dgm:pt>
    <dgm:pt modelId="{51AE2E55-0142-43FD-BAA9-49FFDFD80599}">
      <dgm:prSet phldrT="[Text]"/>
      <dgm:spPr/>
      <dgm:t>
        <a:bodyPr/>
        <a:lstStyle/>
        <a:p>
          <a:r>
            <a:rPr lang="en-ZA" dirty="0" smtClean="0"/>
            <a:t>Ozone Circulation System</a:t>
          </a:r>
          <a:endParaRPr lang="en-ZA" dirty="0"/>
        </a:p>
      </dgm:t>
    </dgm:pt>
    <dgm:pt modelId="{53EB5D43-AF6C-4BBA-951F-39D15E2E71EA}" type="parTrans" cxnId="{08888A38-A8F0-41CC-9169-D92FD6854476}">
      <dgm:prSet/>
      <dgm:spPr/>
      <dgm:t>
        <a:bodyPr/>
        <a:lstStyle/>
        <a:p>
          <a:endParaRPr lang="en-ZA"/>
        </a:p>
      </dgm:t>
    </dgm:pt>
    <dgm:pt modelId="{6EFE8A73-3273-421F-AD01-93C9A185FF67}" type="sibTrans" cxnId="{08888A38-A8F0-41CC-9169-D92FD6854476}">
      <dgm:prSet/>
      <dgm:spPr/>
      <dgm:t>
        <a:bodyPr/>
        <a:lstStyle/>
        <a:p>
          <a:endParaRPr lang="en-ZA"/>
        </a:p>
      </dgm:t>
    </dgm:pt>
    <dgm:pt modelId="{BFE63494-573A-4D99-BCBA-342F81D62592}">
      <dgm:prSet phldrT="[Text]"/>
      <dgm:spPr/>
      <dgm:t>
        <a:bodyPr/>
        <a:lstStyle/>
        <a:p>
          <a:r>
            <a:rPr lang="en-ZA" dirty="0" smtClean="0"/>
            <a:t>Filtration + Reverse Osmosis</a:t>
          </a:r>
          <a:endParaRPr lang="en-ZA" dirty="0"/>
        </a:p>
      </dgm:t>
    </dgm:pt>
    <dgm:pt modelId="{331CDE0D-3A03-4130-AB76-043A4FE04C7B}" type="parTrans" cxnId="{119B8487-3B42-4DD8-8F49-F1FEAE124890}">
      <dgm:prSet/>
      <dgm:spPr/>
      <dgm:t>
        <a:bodyPr/>
        <a:lstStyle/>
        <a:p>
          <a:endParaRPr lang="en-ZA"/>
        </a:p>
      </dgm:t>
    </dgm:pt>
    <dgm:pt modelId="{7F73BFFC-A08A-4B31-9E8C-F60F9F1041DC}" type="sibTrans" cxnId="{119B8487-3B42-4DD8-8F49-F1FEAE124890}">
      <dgm:prSet/>
      <dgm:spPr/>
      <dgm:t>
        <a:bodyPr/>
        <a:lstStyle/>
        <a:p>
          <a:endParaRPr lang="en-ZA"/>
        </a:p>
      </dgm:t>
    </dgm:pt>
    <dgm:pt modelId="{309EF6EF-2BD3-4851-A823-DCE67C43210E}">
      <dgm:prSet phldrT="[Text]" custT="1"/>
      <dgm:spPr/>
      <dgm:t>
        <a:bodyPr/>
        <a:lstStyle/>
        <a:p>
          <a:r>
            <a:rPr lang="en-ZA" sz="1400" dirty="0" smtClean="0"/>
            <a:t>Oxidation is calculated to kill all biological entities, including E-coli, Giardia, Cryptosporidium, Legionella and many others</a:t>
          </a:r>
          <a:endParaRPr lang="en-ZA" sz="1400" dirty="0"/>
        </a:p>
      </dgm:t>
    </dgm:pt>
    <dgm:pt modelId="{698F6AE7-85F4-4D1A-99F3-F8550C6AB2C3}" type="parTrans" cxnId="{5C0EEB2C-D36B-45CD-A1EE-E009F82526CC}">
      <dgm:prSet/>
      <dgm:spPr/>
      <dgm:t>
        <a:bodyPr/>
        <a:lstStyle/>
        <a:p>
          <a:endParaRPr lang="en-ZA"/>
        </a:p>
      </dgm:t>
    </dgm:pt>
    <dgm:pt modelId="{7A05F4F0-5DD6-49D4-8155-487158BA3AE4}" type="sibTrans" cxnId="{5C0EEB2C-D36B-45CD-A1EE-E009F82526CC}">
      <dgm:prSet/>
      <dgm:spPr/>
      <dgm:t>
        <a:bodyPr/>
        <a:lstStyle/>
        <a:p>
          <a:endParaRPr lang="en-ZA"/>
        </a:p>
      </dgm:t>
    </dgm:pt>
    <dgm:pt modelId="{C588C0A1-FB0B-49A6-9217-77FEE6C72FA8}">
      <dgm:prSet phldrT="[Text]" custT="1"/>
      <dgm:spPr/>
      <dgm:t>
        <a:bodyPr/>
        <a:lstStyle/>
        <a:p>
          <a:r>
            <a:rPr lang="en-ZA" sz="1400" dirty="0" smtClean="0"/>
            <a:t>2 sand filters and 1 carbon filter</a:t>
          </a:r>
          <a:endParaRPr lang="en-ZA" sz="1400" dirty="0"/>
        </a:p>
      </dgm:t>
    </dgm:pt>
    <dgm:pt modelId="{5AF4A271-FEEA-4857-A694-BA44478C2A98}" type="parTrans" cxnId="{F2CFB52B-52F0-45FB-902D-527BECDE3BA4}">
      <dgm:prSet/>
      <dgm:spPr/>
      <dgm:t>
        <a:bodyPr/>
        <a:lstStyle/>
        <a:p>
          <a:endParaRPr lang="en-ZA"/>
        </a:p>
      </dgm:t>
    </dgm:pt>
    <dgm:pt modelId="{6C681FB2-96A4-4002-9B82-7A65B9A3A597}" type="sibTrans" cxnId="{F2CFB52B-52F0-45FB-902D-527BECDE3BA4}">
      <dgm:prSet/>
      <dgm:spPr/>
      <dgm:t>
        <a:bodyPr/>
        <a:lstStyle/>
        <a:p>
          <a:endParaRPr lang="en-ZA"/>
        </a:p>
      </dgm:t>
    </dgm:pt>
    <dgm:pt modelId="{F36A402F-C60D-44FF-AB05-AC96431D96B3}">
      <dgm:prSet phldrT="[Text]"/>
      <dgm:spPr/>
      <dgm:t>
        <a:bodyPr/>
        <a:lstStyle/>
        <a:p>
          <a:r>
            <a:rPr lang="en-ZA" dirty="0" smtClean="0"/>
            <a:t>Chlorination dosing system</a:t>
          </a:r>
          <a:endParaRPr lang="en-ZA" dirty="0"/>
        </a:p>
      </dgm:t>
    </dgm:pt>
    <dgm:pt modelId="{F7A43669-2F1A-438D-B3D3-5F9A222C8387}" type="parTrans" cxnId="{B0C03B72-716E-4734-AA8C-A4FBD07002F4}">
      <dgm:prSet/>
      <dgm:spPr/>
      <dgm:t>
        <a:bodyPr/>
        <a:lstStyle/>
        <a:p>
          <a:endParaRPr lang="en-ZA"/>
        </a:p>
      </dgm:t>
    </dgm:pt>
    <dgm:pt modelId="{C5E06CC3-CF5F-436A-9000-B7CA0E285619}" type="sibTrans" cxnId="{B0C03B72-716E-4734-AA8C-A4FBD07002F4}">
      <dgm:prSet/>
      <dgm:spPr/>
      <dgm:t>
        <a:bodyPr/>
        <a:lstStyle/>
        <a:p>
          <a:endParaRPr lang="en-ZA"/>
        </a:p>
      </dgm:t>
    </dgm:pt>
    <dgm:pt modelId="{6555D5F7-7C07-42CD-B456-75F12DCFE48D}">
      <dgm:prSet phldrT="[Text]" custT="1"/>
      <dgm:spPr/>
      <dgm:t>
        <a:bodyPr/>
        <a:lstStyle/>
        <a:p>
          <a:r>
            <a:rPr lang="en-US" sz="1400" dirty="0" smtClean="0"/>
            <a:t>In order to keep the distribution lines clean of biological growths</a:t>
          </a:r>
          <a:endParaRPr lang="en-ZA" sz="1400" dirty="0"/>
        </a:p>
      </dgm:t>
    </dgm:pt>
    <dgm:pt modelId="{718883FB-C9B5-4F42-A0E3-FE84CEB1AC14}" type="parTrans" cxnId="{C426C30C-F12A-4FA3-A7A0-EB1025F6DB93}">
      <dgm:prSet/>
      <dgm:spPr/>
      <dgm:t>
        <a:bodyPr/>
        <a:lstStyle/>
        <a:p>
          <a:endParaRPr lang="en-ZA"/>
        </a:p>
      </dgm:t>
    </dgm:pt>
    <dgm:pt modelId="{EEA3A558-B807-458D-BD33-202CB79EADB6}" type="sibTrans" cxnId="{C426C30C-F12A-4FA3-A7A0-EB1025F6DB93}">
      <dgm:prSet/>
      <dgm:spPr/>
      <dgm:t>
        <a:bodyPr/>
        <a:lstStyle/>
        <a:p>
          <a:endParaRPr lang="en-ZA"/>
        </a:p>
      </dgm:t>
    </dgm:pt>
    <dgm:pt modelId="{F1080DCB-22DE-4685-8693-A01DCBFC88ED}">
      <dgm:prSet phldrT="[Text]" custT="1"/>
      <dgm:spPr/>
      <dgm:t>
        <a:bodyPr/>
        <a:lstStyle/>
        <a:p>
          <a:r>
            <a:rPr lang="en-ZA" sz="1400" dirty="0" smtClean="0"/>
            <a:t>High pressure reverse osmosis</a:t>
          </a:r>
          <a:endParaRPr lang="en-ZA" sz="1400" dirty="0"/>
        </a:p>
      </dgm:t>
    </dgm:pt>
    <dgm:pt modelId="{0CA70034-AA59-47BC-8F17-5EE4A501E7A0}" type="parTrans" cxnId="{438A8BF6-CE92-44D6-B495-02E2EF8C963A}">
      <dgm:prSet/>
      <dgm:spPr/>
      <dgm:t>
        <a:bodyPr/>
        <a:lstStyle/>
        <a:p>
          <a:endParaRPr lang="en-ZA"/>
        </a:p>
      </dgm:t>
    </dgm:pt>
    <dgm:pt modelId="{837B6536-8F48-4910-9B55-BCFFB39229E3}" type="sibTrans" cxnId="{438A8BF6-CE92-44D6-B495-02E2EF8C963A}">
      <dgm:prSet/>
      <dgm:spPr/>
      <dgm:t>
        <a:bodyPr/>
        <a:lstStyle/>
        <a:p>
          <a:endParaRPr lang="en-ZA"/>
        </a:p>
      </dgm:t>
    </dgm:pt>
    <dgm:pt modelId="{F657FEEF-CDC3-4815-BFC0-979D7B523ACA}" type="pres">
      <dgm:prSet presAssocID="{6EBA545B-05B6-4515-8293-CE15FD6420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5691D312-58BD-41D8-B815-A2774019B783}" type="pres">
      <dgm:prSet presAssocID="{3DB34288-AAB5-40C6-B87B-34966DB77E3A}" presName="composite" presStyleCnt="0"/>
      <dgm:spPr/>
    </dgm:pt>
    <dgm:pt modelId="{1DAF7011-3263-414A-9BF7-0DA5EFA87120}" type="pres">
      <dgm:prSet presAssocID="{3DB34288-AAB5-40C6-B87B-34966DB77E3A}" presName="bentUpArrow1" presStyleLbl="alignImgPlace1" presStyleIdx="0" presStyleCnt="3" custLinFactNeighborX="-11989"/>
      <dgm:spPr/>
    </dgm:pt>
    <dgm:pt modelId="{FFEDAFD2-A22B-485A-8DCD-23B3191A00A8}" type="pres">
      <dgm:prSet presAssocID="{3DB34288-AAB5-40C6-B87B-34966DB77E3A}" presName="ParentText" presStyleLbl="node1" presStyleIdx="0" presStyleCnt="4" custLinFactNeighborX="-50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C080E5A-4BE5-4A57-8492-4E49967BE8E8}" type="pres">
      <dgm:prSet presAssocID="{3DB34288-AAB5-40C6-B87B-34966DB77E3A}" presName="ChildText" presStyleLbl="revTx" presStyleIdx="0" presStyleCnt="4" custScaleX="267319" custLinFactX="10200" custLinFactNeighborX="100000" custLinFactNeighborY="-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DE995D4-6D79-464E-850A-81E7B90766CA}" type="pres">
      <dgm:prSet presAssocID="{53C609F3-22B6-497E-B2ED-DEA8200D1E78}" presName="sibTrans" presStyleCnt="0"/>
      <dgm:spPr/>
    </dgm:pt>
    <dgm:pt modelId="{C73B608F-EB1A-4B93-A2A9-CB70E51D96FD}" type="pres">
      <dgm:prSet presAssocID="{51AE2E55-0142-43FD-BAA9-49FFDFD80599}" presName="composite" presStyleCnt="0"/>
      <dgm:spPr/>
    </dgm:pt>
    <dgm:pt modelId="{EB9CAD20-6451-404B-AE32-5EB20CD415F9}" type="pres">
      <dgm:prSet presAssocID="{51AE2E55-0142-43FD-BAA9-49FFDFD80599}" presName="bentUpArrow1" presStyleLbl="alignImgPlace1" presStyleIdx="1" presStyleCnt="3" custLinFactNeighborX="-50790"/>
      <dgm:spPr/>
    </dgm:pt>
    <dgm:pt modelId="{CC9E0005-F3C6-4FAA-958B-0D0748E5833D}" type="pres">
      <dgm:prSet presAssocID="{51AE2E55-0142-43FD-BAA9-49FFDFD80599}" presName="ParentText" presStyleLbl="node1" presStyleIdx="1" presStyleCnt="4" custLinFactNeighborX="-34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CDDE314-67AC-4DF5-AD7D-71F2A123AFA2}" type="pres">
      <dgm:prSet presAssocID="{51AE2E55-0142-43FD-BAA9-49FFDFD80599}" presName="ChildText" presStyleLbl="revTx" presStyleIdx="1" presStyleCnt="4" custScaleX="321978" custLinFactNeighborX="73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AB0FA4A-119F-45E4-B118-6ADC16E48C8B}" type="pres">
      <dgm:prSet presAssocID="{6EFE8A73-3273-421F-AD01-93C9A185FF67}" presName="sibTrans" presStyleCnt="0"/>
      <dgm:spPr/>
    </dgm:pt>
    <dgm:pt modelId="{53D74A02-7F4F-40FD-AA4F-BC62FA9B9044}" type="pres">
      <dgm:prSet presAssocID="{BFE63494-573A-4D99-BCBA-342F81D62592}" presName="composite" presStyleCnt="0"/>
      <dgm:spPr/>
    </dgm:pt>
    <dgm:pt modelId="{D9258095-AFFE-4E9C-A98C-629E4BE77514}" type="pres">
      <dgm:prSet presAssocID="{BFE63494-573A-4D99-BCBA-342F81D62592}" presName="bentUpArrow1" presStyleLbl="alignImgPlace1" presStyleIdx="2" presStyleCnt="3" custLinFactNeighborX="-73975"/>
      <dgm:spPr/>
    </dgm:pt>
    <dgm:pt modelId="{07851823-58F6-496F-9A7D-1AB0927DE501}" type="pres">
      <dgm:prSet presAssocID="{BFE63494-573A-4D99-BCBA-342F81D62592}" presName="ParentText" presStyleLbl="node1" presStyleIdx="2" presStyleCnt="4" custLinFactNeighborX="-500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51AE6C7-4E3B-4192-BD63-11D2EAE3FF1D}" type="pres">
      <dgm:prSet presAssocID="{BFE63494-573A-4D99-BCBA-342F81D62592}" presName="ChildText" presStyleLbl="revTx" presStyleIdx="2" presStyleCnt="4" custScaleX="241163" custLinFactNeighborX="8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2D9C0B-28A3-4FFF-8102-F73645576F51}" type="pres">
      <dgm:prSet presAssocID="{7F73BFFC-A08A-4B31-9E8C-F60F9F1041DC}" presName="sibTrans" presStyleCnt="0"/>
      <dgm:spPr/>
    </dgm:pt>
    <dgm:pt modelId="{E13BB1B3-AABF-4D8E-8C74-1DD6488DA2D0}" type="pres">
      <dgm:prSet presAssocID="{F36A402F-C60D-44FF-AB05-AC96431D96B3}" presName="composite" presStyleCnt="0"/>
      <dgm:spPr/>
    </dgm:pt>
    <dgm:pt modelId="{810800A2-A317-49A1-8F81-41CFE2D69438}" type="pres">
      <dgm:prSet presAssocID="{F36A402F-C60D-44FF-AB05-AC96431D96B3}" presName="ParentText" presStyleLbl="node1" presStyleIdx="3" presStyleCnt="4" custLinFactNeighborX="-621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DF88DA2-815A-417E-BED5-10E9D74852F3}" type="pres">
      <dgm:prSet presAssocID="{F36A402F-C60D-44FF-AB05-AC96431D96B3}" presName="FinalChildText" presStyleLbl="revTx" presStyleIdx="3" presStyleCnt="4" custScaleX="221179" custLinFactNeighborX="-6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D3097CF-887D-406D-BF5D-F5E6CF402159}" type="presOf" srcId="{5948B08C-19B9-4B26-8588-EDD8EB68BC30}" destId="{FC080E5A-4BE5-4A57-8492-4E49967BE8E8}" srcOrd="0" destOrd="0" presId="urn:microsoft.com/office/officeart/2005/8/layout/StepDownProcess"/>
    <dgm:cxn modelId="{1D870CB4-F7D2-4C0B-AA16-F3FD11CCBACF}" type="presOf" srcId="{309EF6EF-2BD3-4851-A823-DCE67C43210E}" destId="{ECDDE314-67AC-4DF5-AD7D-71F2A123AFA2}" srcOrd="0" destOrd="0" presId="urn:microsoft.com/office/officeart/2005/8/layout/StepDownProcess"/>
    <dgm:cxn modelId="{438A8BF6-CE92-44D6-B495-02E2EF8C963A}" srcId="{BFE63494-573A-4D99-BCBA-342F81D62592}" destId="{F1080DCB-22DE-4685-8693-A01DCBFC88ED}" srcOrd="1" destOrd="0" parTransId="{0CA70034-AA59-47BC-8F17-5EE4A501E7A0}" sibTransId="{837B6536-8F48-4910-9B55-BCFFB39229E3}"/>
    <dgm:cxn modelId="{80EB77BC-4BF0-4F01-B2B7-F86ED091DDB1}" type="presOf" srcId="{F1080DCB-22DE-4685-8693-A01DCBFC88ED}" destId="{A51AE6C7-4E3B-4192-BD63-11D2EAE3FF1D}" srcOrd="0" destOrd="1" presId="urn:microsoft.com/office/officeart/2005/8/layout/StepDownProcess"/>
    <dgm:cxn modelId="{B0C03B72-716E-4734-AA8C-A4FBD07002F4}" srcId="{6EBA545B-05B6-4515-8293-CE15FD642080}" destId="{F36A402F-C60D-44FF-AB05-AC96431D96B3}" srcOrd="3" destOrd="0" parTransId="{F7A43669-2F1A-438D-B3D3-5F9A222C8387}" sibTransId="{C5E06CC3-CF5F-436A-9000-B7CA0E285619}"/>
    <dgm:cxn modelId="{6338268C-4D10-4F91-BA64-0C89D470DD4E}" type="presOf" srcId="{BFE63494-573A-4D99-BCBA-342F81D62592}" destId="{07851823-58F6-496F-9A7D-1AB0927DE501}" srcOrd="0" destOrd="0" presId="urn:microsoft.com/office/officeart/2005/8/layout/StepDownProcess"/>
    <dgm:cxn modelId="{5B333BD5-58A4-433C-9A75-1D2E6B8A05C6}" type="presOf" srcId="{6EBA545B-05B6-4515-8293-CE15FD642080}" destId="{F657FEEF-CDC3-4815-BFC0-979D7B523ACA}" srcOrd="0" destOrd="0" presId="urn:microsoft.com/office/officeart/2005/8/layout/StepDownProcess"/>
    <dgm:cxn modelId="{7F28307C-D464-44E5-AA66-BED6D64769CD}" type="presOf" srcId="{6555D5F7-7C07-42CD-B456-75F12DCFE48D}" destId="{FDF88DA2-815A-417E-BED5-10E9D74852F3}" srcOrd="0" destOrd="0" presId="urn:microsoft.com/office/officeart/2005/8/layout/StepDownProcess"/>
    <dgm:cxn modelId="{119B8487-3B42-4DD8-8F49-F1FEAE124890}" srcId="{6EBA545B-05B6-4515-8293-CE15FD642080}" destId="{BFE63494-573A-4D99-BCBA-342F81D62592}" srcOrd="2" destOrd="0" parTransId="{331CDE0D-3A03-4130-AB76-043A4FE04C7B}" sibTransId="{7F73BFFC-A08A-4B31-9E8C-F60F9F1041DC}"/>
    <dgm:cxn modelId="{C473C676-9792-4B9D-A327-381198384232}" type="presOf" srcId="{3DB34288-AAB5-40C6-B87B-34966DB77E3A}" destId="{FFEDAFD2-A22B-485A-8DCD-23B3191A00A8}" srcOrd="0" destOrd="0" presId="urn:microsoft.com/office/officeart/2005/8/layout/StepDownProcess"/>
    <dgm:cxn modelId="{9D8BC5DF-CD4C-4FFD-947B-0E9EBA266891}" srcId="{3DB34288-AAB5-40C6-B87B-34966DB77E3A}" destId="{5948B08C-19B9-4B26-8588-EDD8EB68BC30}" srcOrd="0" destOrd="0" parTransId="{0E9A27D3-F3B6-43F0-964C-BF7B4ADAB8E7}" sibTransId="{8A066E19-8882-432C-BDD7-BBE837BF5A3C}"/>
    <dgm:cxn modelId="{4B052B06-C720-4CC9-B5DB-76E4DEEA1CC9}" type="presOf" srcId="{C588C0A1-FB0B-49A6-9217-77FEE6C72FA8}" destId="{A51AE6C7-4E3B-4192-BD63-11D2EAE3FF1D}" srcOrd="0" destOrd="0" presId="urn:microsoft.com/office/officeart/2005/8/layout/StepDownProcess"/>
    <dgm:cxn modelId="{08888A38-A8F0-41CC-9169-D92FD6854476}" srcId="{6EBA545B-05B6-4515-8293-CE15FD642080}" destId="{51AE2E55-0142-43FD-BAA9-49FFDFD80599}" srcOrd="1" destOrd="0" parTransId="{53EB5D43-AF6C-4BBA-951F-39D15E2E71EA}" sibTransId="{6EFE8A73-3273-421F-AD01-93C9A185FF67}"/>
    <dgm:cxn modelId="{F2CFB52B-52F0-45FB-902D-527BECDE3BA4}" srcId="{BFE63494-573A-4D99-BCBA-342F81D62592}" destId="{C588C0A1-FB0B-49A6-9217-77FEE6C72FA8}" srcOrd="0" destOrd="0" parTransId="{5AF4A271-FEEA-4857-A694-BA44478C2A98}" sibTransId="{6C681FB2-96A4-4002-9B82-7A65B9A3A597}"/>
    <dgm:cxn modelId="{E2766FCA-7B61-41B0-A064-2B5568C66DF8}" type="presOf" srcId="{51AE2E55-0142-43FD-BAA9-49FFDFD80599}" destId="{CC9E0005-F3C6-4FAA-958B-0D0748E5833D}" srcOrd="0" destOrd="0" presId="urn:microsoft.com/office/officeart/2005/8/layout/StepDownProcess"/>
    <dgm:cxn modelId="{5C0EEB2C-D36B-45CD-A1EE-E009F82526CC}" srcId="{51AE2E55-0142-43FD-BAA9-49FFDFD80599}" destId="{309EF6EF-2BD3-4851-A823-DCE67C43210E}" srcOrd="0" destOrd="0" parTransId="{698F6AE7-85F4-4D1A-99F3-F8550C6AB2C3}" sibTransId="{7A05F4F0-5DD6-49D4-8155-487158BA3AE4}"/>
    <dgm:cxn modelId="{A260A405-9138-40FE-B282-CDBE4BAAF72F}" type="presOf" srcId="{F36A402F-C60D-44FF-AB05-AC96431D96B3}" destId="{810800A2-A317-49A1-8F81-41CFE2D69438}" srcOrd="0" destOrd="0" presId="urn:microsoft.com/office/officeart/2005/8/layout/StepDownProcess"/>
    <dgm:cxn modelId="{8BAD1E43-03FC-46C0-9236-9EB4836C136A}" srcId="{6EBA545B-05B6-4515-8293-CE15FD642080}" destId="{3DB34288-AAB5-40C6-B87B-34966DB77E3A}" srcOrd="0" destOrd="0" parTransId="{11995FD3-C46C-472E-B297-EAB21334E381}" sibTransId="{53C609F3-22B6-497E-B2ED-DEA8200D1E78}"/>
    <dgm:cxn modelId="{C426C30C-F12A-4FA3-A7A0-EB1025F6DB93}" srcId="{F36A402F-C60D-44FF-AB05-AC96431D96B3}" destId="{6555D5F7-7C07-42CD-B456-75F12DCFE48D}" srcOrd="0" destOrd="0" parTransId="{718883FB-C9B5-4F42-A0E3-FE84CEB1AC14}" sibTransId="{EEA3A558-B807-458D-BD33-202CB79EADB6}"/>
    <dgm:cxn modelId="{6280A9D1-9AEC-4170-8BF7-532F22E60277}" type="presParOf" srcId="{F657FEEF-CDC3-4815-BFC0-979D7B523ACA}" destId="{5691D312-58BD-41D8-B815-A2774019B783}" srcOrd="0" destOrd="0" presId="urn:microsoft.com/office/officeart/2005/8/layout/StepDownProcess"/>
    <dgm:cxn modelId="{160CF737-FBF0-4E9C-A5E8-EF1A93F992AF}" type="presParOf" srcId="{5691D312-58BD-41D8-B815-A2774019B783}" destId="{1DAF7011-3263-414A-9BF7-0DA5EFA87120}" srcOrd="0" destOrd="0" presId="urn:microsoft.com/office/officeart/2005/8/layout/StepDownProcess"/>
    <dgm:cxn modelId="{8AD29EA1-6875-44FB-8EBD-295A2C77AE7E}" type="presParOf" srcId="{5691D312-58BD-41D8-B815-A2774019B783}" destId="{FFEDAFD2-A22B-485A-8DCD-23B3191A00A8}" srcOrd="1" destOrd="0" presId="urn:microsoft.com/office/officeart/2005/8/layout/StepDownProcess"/>
    <dgm:cxn modelId="{3EA17A9D-0FFE-44A7-A59C-4B38CDEED304}" type="presParOf" srcId="{5691D312-58BD-41D8-B815-A2774019B783}" destId="{FC080E5A-4BE5-4A57-8492-4E49967BE8E8}" srcOrd="2" destOrd="0" presId="urn:microsoft.com/office/officeart/2005/8/layout/StepDownProcess"/>
    <dgm:cxn modelId="{AD65E263-981C-4897-AFD5-3B8AB1476B63}" type="presParOf" srcId="{F657FEEF-CDC3-4815-BFC0-979D7B523ACA}" destId="{4DE995D4-6D79-464E-850A-81E7B90766CA}" srcOrd="1" destOrd="0" presId="urn:microsoft.com/office/officeart/2005/8/layout/StepDownProcess"/>
    <dgm:cxn modelId="{0A8487B5-F41E-480A-8175-A999C54001CB}" type="presParOf" srcId="{F657FEEF-CDC3-4815-BFC0-979D7B523ACA}" destId="{C73B608F-EB1A-4B93-A2A9-CB70E51D96FD}" srcOrd="2" destOrd="0" presId="urn:microsoft.com/office/officeart/2005/8/layout/StepDownProcess"/>
    <dgm:cxn modelId="{F5C15522-7EBF-42E1-AFB4-D5001599D0CA}" type="presParOf" srcId="{C73B608F-EB1A-4B93-A2A9-CB70E51D96FD}" destId="{EB9CAD20-6451-404B-AE32-5EB20CD415F9}" srcOrd="0" destOrd="0" presId="urn:microsoft.com/office/officeart/2005/8/layout/StepDownProcess"/>
    <dgm:cxn modelId="{0B981D7C-AA53-4EFC-9B1A-E3C82E66D289}" type="presParOf" srcId="{C73B608F-EB1A-4B93-A2A9-CB70E51D96FD}" destId="{CC9E0005-F3C6-4FAA-958B-0D0748E5833D}" srcOrd="1" destOrd="0" presId="urn:microsoft.com/office/officeart/2005/8/layout/StepDownProcess"/>
    <dgm:cxn modelId="{8F3EFFB1-6971-4B20-9813-E6386076A94C}" type="presParOf" srcId="{C73B608F-EB1A-4B93-A2A9-CB70E51D96FD}" destId="{ECDDE314-67AC-4DF5-AD7D-71F2A123AFA2}" srcOrd="2" destOrd="0" presId="urn:microsoft.com/office/officeart/2005/8/layout/StepDownProcess"/>
    <dgm:cxn modelId="{547B44CC-681A-44FD-B565-3BB4D25B765A}" type="presParOf" srcId="{F657FEEF-CDC3-4815-BFC0-979D7B523ACA}" destId="{BAB0FA4A-119F-45E4-B118-6ADC16E48C8B}" srcOrd="3" destOrd="0" presId="urn:microsoft.com/office/officeart/2005/8/layout/StepDownProcess"/>
    <dgm:cxn modelId="{51F3F77E-8F1D-473F-8DE1-B8772A954FA1}" type="presParOf" srcId="{F657FEEF-CDC3-4815-BFC0-979D7B523ACA}" destId="{53D74A02-7F4F-40FD-AA4F-BC62FA9B9044}" srcOrd="4" destOrd="0" presId="urn:microsoft.com/office/officeart/2005/8/layout/StepDownProcess"/>
    <dgm:cxn modelId="{0DF17458-AEEB-447F-A3BE-74746E8B3116}" type="presParOf" srcId="{53D74A02-7F4F-40FD-AA4F-BC62FA9B9044}" destId="{D9258095-AFFE-4E9C-A98C-629E4BE77514}" srcOrd="0" destOrd="0" presId="urn:microsoft.com/office/officeart/2005/8/layout/StepDownProcess"/>
    <dgm:cxn modelId="{04B659F0-A359-4CC0-9808-D93E45395C25}" type="presParOf" srcId="{53D74A02-7F4F-40FD-AA4F-BC62FA9B9044}" destId="{07851823-58F6-496F-9A7D-1AB0927DE501}" srcOrd="1" destOrd="0" presId="urn:microsoft.com/office/officeart/2005/8/layout/StepDownProcess"/>
    <dgm:cxn modelId="{B4EFEF31-5C4D-43CC-B6C9-047BCF4CC0CC}" type="presParOf" srcId="{53D74A02-7F4F-40FD-AA4F-BC62FA9B9044}" destId="{A51AE6C7-4E3B-4192-BD63-11D2EAE3FF1D}" srcOrd="2" destOrd="0" presId="urn:microsoft.com/office/officeart/2005/8/layout/StepDownProcess"/>
    <dgm:cxn modelId="{8D40D36B-C254-47BC-8452-EE05FB6C0F52}" type="presParOf" srcId="{F657FEEF-CDC3-4815-BFC0-979D7B523ACA}" destId="{402D9C0B-28A3-4FFF-8102-F73645576F51}" srcOrd="5" destOrd="0" presId="urn:microsoft.com/office/officeart/2005/8/layout/StepDownProcess"/>
    <dgm:cxn modelId="{910618AF-E3FD-4D76-B9C2-3AB5732C299B}" type="presParOf" srcId="{F657FEEF-CDC3-4815-BFC0-979D7B523ACA}" destId="{E13BB1B3-AABF-4D8E-8C74-1DD6488DA2D0}" srcOrd="6" destOrd="0" presId="urn:microsoft.com/office/officeart/2005/8/layout/StepDownProcess"/>
    <dgm:cxn modelId="{B88FCB07-9E0E-410D-B29B-52D63B454BD5}" type="presParOf" srcId="{E13BB1B3-AABF-4D8E-8C74-1DD6488DA2D0}" destId="{810800A2-A317-49A1-8F81-41CFE2D69438}" srcOrd="0" destOrd="0" presId="urn:microsoft.com/office/officeart/2005/8/layout/StepDownProcess"/>
    <dgm:cxn modelId="{D21C135B-A498-493C-9D68-658E0DF7EBCE}" type="presParOf" srcId="{E13BB1B3-AABF-4D8E-8C74-1DD6488DA2D0}" destId="{FDF88DA2-815A-417E-BED5-10E9D74852F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F7011-3263-414A-9BF7-0DA5EFA87120}">
      <dsp:nvSpPr>
        <dsp:cNvPr id="0" name=""/>
        <dsp:cNvSpPr/>
      </dsp:nvSpPr>
      <dsp:spPr>
        <a:xfrm rot="5400000">
          <a:off x="120910" y="1339312"/>
          <a:ext cx="903727" cy="10288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DAFD2-A22B-485A-8DCD-23B3191A00A8}">
      <dsp:nvSpPr>
        <dsp:cNvPr id="0" name=""/>
        <dsp:cNvSpPr/>
      </dsp:nvSpPr>
      <dsp:spPr>
        <a:xfrm>
          <a:off x="0" y="337512"/>
          <a:ext cx="1521344" cy="1064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Collection</a:t>
          </a:r>
          <a:endParaRPr lang="en-ZA" sz="1900" kern="1200" dirty="0"/>
        </a:p>
      </dsp:txBody>
      <dsp:txXfrm>
        <a:off x="51993" y="389505"/>
        <a:ext cx="1417358" cy="960905"/>
      </dsp:txXfrm>
    </dsp:sp>
    <dsp:sp modelId="{FC080E5A-4BE5-4A57-8492-4E49967BE8E8}">
      <dsp:nvSpPr>
        <dsp:cNvPr id="0" name=""/>
        <dsp:cNvSpPr/>
      </dsp:nvSpPr>
      <dsp:spPr>
        <a:xfrm>
          <a:off x="1819838" y="437508"/>
          <a:ext cx="2957833" cy="86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Raw seepage water from all underground sumps is pumped into a central PVC tank collection point</a:t>
          </a:r>
          <a:endParaRPr lang="en-ZA" sz="1400" kern="1200" dirty="0"/>
        </a:p>
      </dsp:txBody>
      <dsp:txXfrm>
        <a:off x="1819838" y="437508"/>
        <a:ext cx="2957833" cy="860692"/>
      </dsp:txXfrm>
    </dsp:sp>
    <dsp:sp modelId="{EB9CAD20-6451-404B-AE32-5EB20CD415F9}">
      <dsp:nvSpPr>
        <dsp:cNvPr id="0" name=""/>
        <dsp:cNvSpPr/>
      </dsp:nvSpPr>
      <dsp:spPr>
        <a:xfrm rot="5400000">
          <a:off x="1427383" y="2535537"/>
          <a:ext cx="903727" cy="10288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E0005-F3C6-4FAA-958B-0D0748E5833D}">
      <dsp:nvSpPr>
        <dsp:cNvPr id="0" name=""/>
        <dsp:cNvSpPr/>
      </dsp:nvSpPr>
      <dsp:spPr>
        <a:xfrm>
          <a:off x="1187972" y="1533737"/>
          <a:ext cx="1521344" cy="1064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Ozone Circulation System</a:t>
          </a:r>
          <a:endParaRPr lang="en-ZA" sz="1900" kern="1200" dirty="0"/>
        </a:p>
      </dsp:txBody>
      <dsp:txXfrm>
        <a:off x="1239965" y="1585730"/>
        <a:ext cx="1417358" cy="960905"/>
      </dsp:txXfrm>
    </dsp:sp>
    <dsp:sp modelId="{ECDDE314-67AC-4DF5-AD7D-71F2A123AFA2}">
      <dsp:nvSpPr>
        <dsp:cNvPr id="0" name=""/>
        <dsp:cNvSpPr/>
      </dsp:nvSpPr>
      <dsp:spPr>
        <a:xfrm>
          <a:off x="2811645" y="1635299"/>
          <a:ext cx="3562625" cy="86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Oxidation is calculated to kill all biological entities, including E-coli, Giardia, Cryptosporidium, Legionella and many others</a:t>
          </a:r>
          <a:endParaRPr lang="en-ZA" sz="1400" kern="1200" dirty="0"/>
        </a:p>
      </dsp:txBody>
      <dsp:txXfrm>
        <a:off x="2811645" y="1635299"/>
        <a:ext cx="3562625" cy="860692"/>
      </dsp:txXfrm>
    </dsp:sp>
    <dsp:sp modelId="{D9258095-AFFE-4E9C-A98C-629E4BE77514}">
      <dsp:nvSpPr>
        <dsp:cNvPr id="0" name=""/>
        <dsp:cNvSpPr/>
      </dsp:nvSpPr>
      <dsp:spPr>
        <a:xfrm rot="5400000">
          <a:off x="2894522" y="3731762"/>
          <a:ext cx="903727" cy="10288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51823-58F6-496F-9A7D-1AB0927DE501}">
      <dsp:nvSpPr>
        <dsp:cNvPr id="0" name=""/>
        <dsp:cNvSpPr/>
      </dsp:nvSpPr>
      <dsp:spPr>
        <a:xfrm>
          <a:off x="2655122" y="2729962"/>
          <a:ext cx="1521344" cy="1064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Filtration + Reverse Osmosis</a:t>
          </a:r>
          <a:endParaRPr lang="en-ZA" sz="1900" kern="1200" dirty="0"/>
        </a:p>
      </dsp:txBody>
      <dsp:txXfrm>
        <a:off x="2707115" y="2781955"/>
        <a:ext cx="1417358" cy="960905"/>
      </dsp:txXfrm>
    </dsp:sp>
    <dsp:sp modelId="{A51AE6C7-4E3B-4192-BD63-11D2EAE3FF1D}">
      <dsp:nvSpPr>
        <dsp:cNvPr id="0" name=""/>
        <dsp:cNvSpPr/>
      </dsp:nvSpPr>
      <dsp:spPr>
        <a:xfrm>
          <a:off x="4248467" y="2831524"/>
          <a:ext cx="2668422" cy="86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2 sand filters and 1 carbon filter</a:t>
          </a:r>
          <a:endParaRPr lang="en-Z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High pressure reverse osmosis</a:t>
          </a:r>
          <a:endParaRPr lang="en-ZA" sz="1400" kern="1200" dirty="0"/>
        </a:p>
      </dsp:txBody>
      <dsp:txXfrm>
        <a:off x="4248467" y="2831524"/>
        <a:ext cx="2668422" cy="860692"/>
      </dsp:txXfrm>
    </dsp:sp>
    <dsp:sp modelId="{810800A2-A317-49A1-8F81-41CFE2D69438}">
      <dsp:nvSpPr>
        <dsp:cNvPr id="0" name=""/>
        <dsp:cNvSpPr/>
      </dsp:nvSpPr>
      <dsp:spPr>
        <a:xfrm>
          <a:off x="4176461" y="3926187"/>
          <a:ext cx="1521344" cy="1064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/>
            <a:t>Chlorination dosing system</a:t>
          </a:r>
          <a:endParaRPr lang="en-ZA" sz="1900" kern="1200" dirty="0"/>
        </a:p>
      </dsp:txBody>
      <dsp:txXfrm>
        <a:off x="4228454" y="3978180"/>
        <a:ext cx="1417358" cy="960905"/>
      </dsp:txXfrm>
    </dsp:sp>
    <dsp:sp modelId="{FDF88DA2-815A-417E-BED5-10E9D74852F3}">
      <dsp:nvSpPr>
        <dsp:cNvPr id="0" name=""/>
        <dsp:cNvSpPr/>
      </dsp:nvSpPr>
      <dsp:spPr>
        <a:xfrm>
          <a:off x="5904656" y="4027749"/>
          <a:ext cx="2447303" cy="86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 order to keep the distribution lines clean of biological growths</a:t>
          </a:r>
          <a:endParaRPr lang="en-ZA" sz="1400" kern="1200" dirty="0"/>
        </a:p>
      </dsp:txBody>
      <dsp:txXfrm>
        <a:off x="5904656" y="4027749"/>
        <a:ext cx="2447303" cy="86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98256" cy="34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8158" y="0"/>
            <a:ext cx="4298256" cy="34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FE4FB1E-B98A-4F46-BE54-9F4C8FDC029D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77813"/>
            <a:ext cx="4298256" cy="34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8158" y="6477813"/>
            <a:ext cx="4298256" cy="34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A1C29E7-9DF9-421E-B19B-76519D286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62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98256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8158" y="0"/>
            <a:ext cx="4298256" cy="34099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4616966-E88C-41C7-AFD0-079D817D240B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11175"/>
            <a:ext cx="3409950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785" y="3239453"/>
            <a:ext cx="7933130" cy="3068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77813"/>
            <a:ext cx="4298256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8158" y="6477813"/>
            <a:ext cx="4298256" cy="34099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6470775-BAE9-4411-BD16-45754A24ECD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62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8F61-7D28-4275-8CBE-20B2490D7B72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6279-1966-46AF-AFAF-163906EEEA6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896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F978-B25B-4B7A-B991-692498AE6C39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B84A-0C6C-4829-8D3F-C24AE517454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019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FCC6-E31B-495B-980B-32409DE0DBBB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5AE2-AA2A-42A2-91C6-5B4E258A0E0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630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FCBE-E8A9-4174-9749-F1DDA4B2D51D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FF42-654E-471D-BDF7-BE97E394B56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054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507EC-E28C-48FC-9ECE-E85405A0BAE4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710D-75C7-46DA-9DC1-ECA83FACE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E9294-066E-41AB-8C85-6D59B0851B60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B39BD-B31D-483B-AFEB-CC2BBD0B9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D6945-0AB4-40C5-8E54-A1E4CC5CD32E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AE55-3F1F-4C74-AFFF-0D0F728F9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C1154-220D-4F53-AC78-5AC48F59FF01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A570-C075-4206-8C9E-F877285D1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0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4FF45-EDB0-4068-AF0C-CB81B27DB2E4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3F531-6F30-421F-9430-603FE0A2E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4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FEE3-EE28-4BB5-A689-BF0701FD166B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D0905-44F2-4A33-B077-20B8708B7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64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ABD1-61B1-44B9-B504-855F47359680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D59A-0E08-4916-AD0F-22473C252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277813" y="233363"/>
            <a:ext cx="8597900" cy="441325"/>
            <a:chOff x="277813" y="233363"/>
            <a:chExt cx="8597900" cy="441325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250" y="285750"/>
              <a:ext cx="390525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3" y="276225"/>
              <a:ext cx="199866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85750" y="233363"/>
              <a:ext cx="85899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76" tIns="32137" rIns="64276" bIns="32137"/>
            <a:lstStyle/>
            <a:p>
              <a:endParaRPr lang="en-Z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6F60-2A28-4091-A35F-FC095C671980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D407-8018-4CF7-8B64-D42F16BFA7D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4302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85073-8003-4261-A2D4-8DA0A4D06A25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8EAA-6518-4D16-88E1-3FA19DDF3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969D-8BE9-4C8A-AB22-9649D1F2419A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98B5-CF90-433B-A6B9-B17804399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4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40902-8840-4E73-9CC7-AD27DF48C808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1979E-A177-4F5B-AF71-C62433B89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43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3FB0-983E-4098-823B-81C9410467A4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07178-7DCE-47A3-A673-384E6A4A2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7667625" y="0"/>
            <a:ext cx="1476375" cy="6858000"/>
            <a:chOff x="0" y="0"/>
            <a:chExt cx="1111" cy="4320"/>
          </a:xfrm>
        </p:grpSpPr>
        <p:grpSp>
          <p:nvGrpSpPr>
            <p:cNvPr id="5" name="Group 11"/>
            <p:cNvGrpSpPr>
              <a:grpSpLocks/>
            </p:cNvGrpSpPr>
            <p:nvPr userDrawn="1"/>
          </p:nvGrpSpPr>
          <p:grpSpPr bwMode="auto">
            <a:xfrm>
              <a:off x="0" y="0"/>
              <a:ext cx="1111" cy="3113"/>
              <a:chOff x="0" y="0"/>
              <a:chExt cx="1111" cy="3113"/>
            </a:xfrm>
          </p:grpSpPr>
          <p:pic>
            <p:nvPicPr>
              <p:cNvPr id="7" name="Picture 7" descr="Gbj8.jpg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80"/>
                <a:ext cx="1111" cy="1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0" descr="GM1.jpg"/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09" cy="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7" descr="Gbj5.jp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7"/>
              <a:ext cx="111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277813" y="233363"/>
            <a:ext cx="8597900" cy="441325"/>
            <a:chOff x="277813" y="233363"/>
            <a:chExt cx="8597900" cy="441325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250" y="285750"/>
              <a:ext cx="390525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3" y="276225"/>
              <a:ext cx="199866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285750" y="233363"/>
              <a:ext cx="85899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76" tIns="32137" rIns="64276" bIns="32137"/>
            <a:lstStyle/>
            <a:p>
              <a:endParaRPr lang="en-Z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55D1-4567-4F14-A5D1-1EC67E79BB5A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68CB-ADB6-4F6B-9BDB-71B4B6891D6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178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109F-D38C-4918-BFA1-FB51E502EDC4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3CEC-6869-4FB7-8970-D94A6EEA318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750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2BD3-9B2A-46A0-A2D3-099EF76D0D4F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561B-4B26-4012-A662-5DD7931211D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171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CC92-5D9C-4445-BA64-586176FCF977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B80C-3D76-4597-A1BE-3E20FAC4882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502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17AD-6118-4E2B-8516-7B8832100CCD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6294C-3E42-4395-ACD3-1AE7C1CA1C9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559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16F4-FF56-4825-8E6D-B3FA3875290E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DB310-2E8B-47C0-A3FE-44E9CD271F5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843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03EA-3F3A-4D25-857B-148B05C07879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AD90-6D7C-4B14-970B-AC1D6026E0A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066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41A5ECC-DAE2-4A7D-89DF-438B81830C5B}" type="datetimeFigureOut">
              <a:rPr lang="en-ZA"/>
              <a:pPr>
                <a:defRPr/>
              </a:pPr>
              <a:t>13/02/2018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7FE4642-2792-4F69-8F4D-6D77C9EA959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213" r:id="rId2"/>
    <p:sldLayoutId id="2147484214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0F67254-B73A-4454-A818-EF5B541EB005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9EB7618-6125-474A-A007-8A1C087F4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7505" y="2348880"/>
            <a:ext cx="8760270" cy="158417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Underground water treatment system for our Head Office Campus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5589588"/>
            <a:ext cx="6477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765175"/>
            <a:ext cx="65643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277813" y="233363"/>
            <a:ext cx="8597900" cy="441325"/>
            <a:chOff x="277813" y="233363"/>
            <a:chExt cx="8597900" cy="441325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250" y="285750"/>
              <a:ext cx="390525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3" y="276225"/>
              <a:ext cx="199866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Line 5"/>
            <p:cNvSpPr>
              <a:spLocks noChangeShapeType="1"/>
            </p:cNvSpPr>
            <p:nvPr/>
          </p:nvSpPr>
          <p:spPr bwMode="auto">
            <a:xfrm>
              <a:off x="285750" y="233363"/>
              <a:ext cx="85899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76" tIns="32137" rIns="64276" bIns="32137"/>
            <a:lstStyle/>
            <a:p>
              <a:endParaRPr lang="en-US"/>
            </a:p>
          </p:txBody>
        </p:sp>
      </p:grp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80331" y="4293096"/>
            <a:ext cx="6400800" cy="14874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February 2018 </a:t>
            </a:r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Les Hall &amp; Quentin Zevio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6491" y="195908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Introduction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2819" y="1556792"/>
            <a:ext cx="849694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ZA" dirty="0" smtClean="0">
                <a:latin typeface="+mn-lt"/>
              </a:rPr>
              <a:t>Woolworths is a SA retailer focusing on high </a:t>
            </a:r>
            <a:r>
              <a:rPr lang="en-ZA" dirty="0">
                <a:latin typeface="+mn-lt"/>
              </a:rPr>
              <a:t>quality </a:t>
            </a:r>
            <a:r>
              <a:rPr lang="en-ZA" dirty="0" smtClean="0">
                <a:latin typeface="+mn-lt"/>
              </a:rPr>
              <a:t>clothing &amp; food, trading in over 450 stores in SA &amp; selected African countries. 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ZA" dirty="0" smtClean="0">
              <a:latin typeface="+mn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dirty="0" smtClean="0">
                <a:latin typeface="+mn-lt"/>
              </a:rPr>
              <a:t>Woolworths make </a:t>
            </a:r>
            <a:r>
              <a:rPr lang="en-ZA" b="1" dirty="0" smtClean="0">
                <a:solidFill>
                  <a:schemeClr val="accent1"/>
                </a:solidFill>
                <a:latin typeface="+mn-lt"/>
              </a:rPr>
              <a:t>use of underground water </a:t>
            </a:r>
            <a:r>
              <a:rPr lang="en-ZA" dirty="0" smtClean="0">
                <a:latin typeface="+mn-lt"/>
              </a:rPr>
              <a:t>for the majority of the water consumed on our Head Office Campus (located in Cape Town CBD). </a:t>
            </a:r>
          </a:p>
          <a:p>
            <a:pPr algn="just"/>
            <a:endParaRPr lang="en-ZA" sz="1700" b="1" dirty="0" smtClean="0"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58" b="39000"/>
          <a:stretch/>
        </p:blipFill>
        <p:spPr bwMode="auto">
          <a:xfrm>
            <a:off x="539552" y="3531361"/>
            <a:ext cx="8134674" cy="283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6844" y="1462772"/>
            <a:ext cx="874563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700" dirty="0" smtClean="0"/>
              <a:t>Our Good </a:t>
            </a:r>
            <a:r>
              <a:rPr lang="en-US" sz="1700" dirty="0"/>
              <a:t>B</a:t>
            </a:r>
            <a:r>
              <a:rPr lang="en-US" sz="1700" dirty="0" smtClean="0"/>
              <a:t>usiness Journey – 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plan to do business without costing the earth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 smtClean="0"/>
          </a:p>
          <a:p>
            <a:pPr algn="just"/>
            <a:endParaRPr lang="en-US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 smtClean="0"/>
          </a:p>
          <a:p>
            <a:pPr algn="just"/>
            <a:endParaRPr lang="en-ZA" sz="17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1700" dirty="0" smtClean="0"/>
              <a:t>An </a:t>
            </a:r>
            <a:r>
              <a:rPr lang="en-ZA" sz="1700" b="1" dirty="0" smtClean="0">
                <a:solidFill>
                  <a:schemeClr val="accent1"/>
                </a:solidFill>
              </a:rPr>
              <a:t>underground water stream</a:t>
            </a:r>
            <a:r>
              <a:rPr lang="en-ZA" sz="1700" dirty="0" smtClean="0"/>
              <a:t> flows under the surface of CBD, seeping into our building. To</a:t>
            </a:r>
            <a:r>
              <a:rPr lang="en-ZA" sz="1700" dirty="0"/>
              <a:t> prevent our building from </a:t>
            </a:r>
            <a:r>
              <a:rPr lang="en-ZA" sz="1700" dirty="0" smtClean="0"/>
              <a:t>flooding, it was historically pumped into the City’s storm water system and </a:t>
            </a:r>
            <a:r>
              <a:rPr lang="en-ZA" sz="1700" b="1" dirty="0" smtClean="0">
                <a:solidFill>
                  <a:schemeClr val="accent1"/>
                </a:solidFill>
              </a:rPr>
              <a:t>was eventually discharged into the sea</a:t>
            </a:r>
            <a:r>
              <a:rPr lang="en-ZA" sz="17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ZA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en-ZA" sz="1400" dirty="0" smtClean="0"/>
          </a:p>
          <a:p>
            <a:pPr algn="just"/>
            <a:endParaRPr lang="en-ZA" sz="1400" dirty="0" smtClean="0"/>
          </a:p>
          <a:p>
            <a:pPr algn="just"/>
            <a:endParaRPr lang="en-ZA" sz="1400" dirty="0"/>
          </a:p>
          <a:p>
            <a:pPr algn="just"/>
            <a:endParaRPr lang="en-ZA" sz="1400" dirty="0" smtClean="0"/>
          </a:p>
          <a:p>
            <a:pPr algn="just"/>
            <a:endParaRPr lang="en-ZA" sz="1400" dirty="0"/>
          </a:p>
          <a:p>
            <a:pPr algn="just"/>
            <a:endParaRPr lang="en-ZA" sz="1400" dirty="0" smtClean="0"/>
          </a:p>
          <a:p>
            <a:pPr algn="just"/>
            <a:endParaRPr lang="en-ZA" sz="17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1700" dirty="0" smtClean="0"/>
              <a:t>Our data centre make use of a water cooled A/C system, which runs 24/7 for 365 days</a:t>
            </a:r>
            <a:endParaRPr lang="en-ZA" sz="1700" dirty="0"/>
          </a:p>
        </p:txBody>
      </p:sp>
      <p:grpSp>
        <p:nvGrpSpPr>
          <p:cNvPr id="7" name="Group 6"/>
          <p:cNvGrpSpPr/>
          <p:nvPr/>
        </p:nvGrpSpPr>
        <p:grpSpPr>
          <a:xfrm>
            <a:off x="2027470" y="4444342"/>
            <a:ext cx="4686471" cy="1504938"/>
            <a:chOff x="1721138" y="4521820"/>
            <a:chExt cx="5155118" cy="16554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47" b="91329" l="9910" r="898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138" y="4588190"/>
              <a:ext cx="2029316" cy="1581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ight Arrow 1"/>
            <p:cNvSpPr/>
            <p:nvPr/>
          </p:nvSpPr>
          <p:spPr>
            <a:xfrm>
              <a:off x="3707904" y="5085184"/>
              <a:ext cx="1082014" cy="442641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 smtClean="0"/>
                <a:t>WASTED</a:t>
              </a:r>
              <a:endParaRPr lang="en-ZA" b="1" dirty="0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012" y="4521820"/>
              <a:ext cx="2207244" cy="1655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592" y="4719672"/>
              <a:ext cx="1330712" cy="133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Why ?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91" y="1840373"/>
            <a:ext cx="4863075" cy="151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Scenery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" name="AutoShape 6" descr="Scenery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67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The Project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360" y="1340768"/>
            <a:ext cx="86671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700" dirty="0" smtClean="0"/>
              <a:t>First phase was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commissioned in Oct 2010</a:t>
            </a:r>
            <a:r>
              <a:rPr lang="en-US" sz="1700" dirty="0" smtClean="0"/>
              <a:t>, supplying treated water for “grey water” use only, i.e cooling towers, sanitation, car wash, fountains &amp; hairdresser.</a:t>
            </a:r>
          </a:p>
          <a:p>
            <a:pPr algn="just"/>
            <a:endParaRPr lang="en-US" sz="1700" dirty="0" smtClean="0"/>
          </a:p>
          <a:p>
            <a:pPr algn="just"/>
            <a:endParaRPr lang="en-US" sz="1700" dirty="0" smtClean="0"/>
          </a:p>
          <a:p>
            <a:pPr algn="just"/>
            <a:endParaRPr lang="en-US" sz="1700" dirty="0"/>
          </a:p>
          <a:p>
            <a:pPr algn="just"/>
            <a:endParaRPr lang="en-US" sz="1700" dirty="0" smtClean="0"/>
          </a:p>
          <a:p>
            <a:pPr algn="just"/>
            <a:endParaRPr lang="en-US" sz="1700" dirty="0"/>
          </a:p>
          <a:p>
            <a:pPr algn="just"/>
            <a:endParaRPr lang="en-US" sz="1700" dirty="0" smtClean="0"/>
          </a:p>
          <a:p>
            <a:pPr algn="just"/>
            <a:endParaRPr lang="en-US" sz="1700" dirty="0"/>
          </a:p>
          <a:p>
            <a:pPr algn="just"/>
            <a:endParaRPr lang="en-US" sz="1700" dirty="0" smtClean="0"/>
          </a:p>
          <a:p>
            <a:pPr algn="just"/>
            <a:endParaRPr lang="en-US" sz="1700" dirty="0"/>
          </a:p>
          <a:p>
            <a:pPr algn="just"/>
            <a:endParaRPr lang="en-US" sz="1700" dirty="0" smtClean="0"/>
          </a:p>
          <a:p>
            <a:pPr algn="just"/>
            <a:endParaRPr lang="en-US" sz="1700" dirty="0"/>
          </a:p>
          <a:p>
            <a:pPr algn="just"/>
            <a:endParaRPr lang="en-US" sz="1700" dirty="0" smtClean="0"/>
          </a:p>
          <a:p>
            <a:pPr algn="just"/>
            <a:endParaRPr lang="en-US" sz="17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700" dirty="0" smtClean="0"/>
              <a:t>It was then extended </a:t>
            </a:r>
            <a:r>
              <a:rPr lang="en-US" sz="1700" dirty="0"/>
              <a:t>to all buildings of the </a:t>
            </a:r>
            <a:r>
              <a:rPr lang="en-US" sz="1700" dirty="0" smtClean="0"/>
              <a:t>campus until 2015 and we are now applying to council for permission to use it for drinking water as well.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17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700" dirty="0" smtClean="0"/>
              <a:t>The system has a </a:t>
            </a:r>
            <a:r>
              <a:rPr lang="en-US" sz="1700" b="1" dirty="0" smtClean="0">
                <a:solidFill>
                  <a:schemeClr val="accent1"/>
                </a:solidFill>
              </a:rPr>
              <a:t>capacity of 90kL/day </a:t>
            </a:r>
            <a:r>
              <a:rPr lang="en-US" sz="1700" dirty="0" smtClean="0"/>
              <a:t>and offers </a:t>
            </a:r>
            <a:r>
              <a:rPr lang="en-US" sz="1700" b="1" dirty="0" smtClean="0">
                <a:solidFill>
                  <a:schemeClr val="accent1"/>
                </a:solidFill>
              </a:rPr>
              <a:t>155kL of storage</a:t>
            </a:r>
            <a:r>
              <a:rPr lang="en-US" sz="1700" dirty="0" smtClean="0"/>
              <a:t>, distributed across the different buildings of the campus.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9512" y="2132856"/>
            <a:ext cx="8424936" cy="2813332"/>
            <a:chOff x="179512" y="2276872"/>
            <a:chExt cx="8424936" cy="28133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276872"/>
              <a:ext cx="3675737" cy="2813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130" y="2497253"/>
              <a:ext cx="4692318" cy="2443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16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2f3f0289-55f2-4b7f-a6ff-25d92b05b6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" name="Picture 2" descr="C:\Users\w7054027\Documents\Global FM\Main Filtration syste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t="20726" r="15980"/>
          <a:stretch/>
        </p:blipFill>
        <p:spPr bwMode="auto">
          <a:xfrm>
            <a:off x="649412" y="764704"/>
            <a:ext cx="7873241" cy="535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2f3f0289-55f2-4b7f-a6ff-25d92b05b6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10953" r="18278" b="19900"/>
          <a:stretch/>
        </p:blipFill>
        <p:spPr bwMode="auto">
          <a:xfrm>
            <a:off x="5724128" y="2959099"/>
            <a:ext cx="2959835" cy="37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"/>
          <a:stretch/>
        </p:blipFill>
        <p:spPr bwMode="auto">
          <a:xfrm>
            <a:off x="460375" y="2959100"/>
            <a:ext cx="5057775" cy="370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t="4749" r="17451" b="18835"/>
          <a:stretch/>
        </p:blipFill>
        <p:spPr bwMode="auto">
          <a:xfrm>
            <a:off x="5518150" y="171178"/>
            <a:ext cx="2959835" cy="254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77082" y="619214"/>
            <a:ext cx="1584176" cy="1705500"/>
            <a:chOff x="143668" y="1772816"/>
            <a:chExt cx="1392048" cy="148441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32" y="1772816"/>
              <a:ext cx="1080120" cy="1080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43668" y="2855411"/>
              <a:ext cx="1392048" cy="40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b="1" dirty="0" smtClean="0"/>
                <a:t>HEAD OFFICE CAMPUS</a:t>
              </a:r>
              <a:endParaRPr lang="en-ZA" sz="1200" b="1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47" b="91329" l="9910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258" y="478174"/>
            <a:ext cx="2404170" cy="187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9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5032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Water treated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smtClean="0"/>
              <a:t>to</a:t>
            </a:r>
            <a:r>
              <a:rPr lang="en-US" sz="3600" b="1" dirty="0" smtClean="0">
                <a:solidFill>
                  <a:schemeClr val="accent1"/>
                </a:solidFill>
              </a:rPr>
              <a:t> potable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>quality !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4028296"/>
              </p:ext>
            </p:extLst>
          </p:nvPr>
        </p:nvGraphicFramePr>
        <p:xfrm>
          <a:off x="755576" y="90872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3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394841" y="404664"/>
            <a:ext cx="835362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/>
            <a:r>
              <a:rPr lang="en-ZA" sz="2400" dirty="0">
                <a:latin typeface="+mj-lt"/>
              </a:rPr>
              <a:t>This initiative has helped </a:t>
            </a:r>
            <a:r>
              <a:rPr lang="en-ZA" sz="2400" b="1" dirty="0">
                <a:solidFill>
                  <a:schemeClr val="accent1"/>
                </a:solidFill>
                <a:latin typeface="+mj-lt"/>
              </a:rPr>
              <a:t>reduce</a:t>
            </a:r>
            <a:r>
              <a:rPr lang="en-ZA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ZA" sz="2400" b="1" dirty="0" smtClean="0">
                <a:solidFill>
                  <a:schemeClr val="accent1"/>
                </a:solidFill>
                <a:latin typeface="+mj-lt"/>
              </a:rPr>
              <a:t>water consumption </a:t>
            </a:r>
            <a:r>
              <a:rPr lang="en-ZA" sz="2400" dirty="0" smtClean="0">
                <a:latin typeface="+mj-lt"/>
              </a:rPr>
              <a:t>since 2010, supplying up to </a:t>
            </a:r>
            <a:r>
              <a:rPr lang="en-ZA" sz="2400" b="1" dirty="0" smtClean="0">
                <a:solidFill>
                  <a:schemeClr val="accent1"/>
                </a:solidFill>
                <a:latin typeface="+mj-lt"/>
              </a:rPr>
              <a:t>70%</a:t>
            </a:r>
            <a:r>
              <a:rPr lang="en-ZA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ZA" sz="2400" b="1" dirty="0" smtClean="0">
                <a:solidFill>
                  <a:schemeClr val="accent1"/>
                </a:solidFill>
                <a:latin typeface="+mj-lt"/>
              </a:rPr>
              <a:t>of HO water usage</a:t>
            </a:r>
            <a:r>
              <a:rPr lang="en-ZA" sz="2400" dirty="0" smtClean="0">
                <a:latin typeface="+mj-lt"/>
              </a:rPr>
              <a:t>. This is equivalent to </a:t>
            </a:r>
            <a:r>
              <a:rPr lang="en-ZA" sz="2400" b="1" dirty="0" smtClean="0">
                <a:solidFill>
                  <a:schemeClr val="accent1"/>
                </a:solidFill>
                <a:latin typeface="+mj-lt"/>
              </a:rPr>
              <a:t>1,2 million litres a month</a:t>
            </a:r>
            <a:r>
              <a:rPr lang="en-ZA" sz="2400" dirty="0" smtClean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algn="just"/>
            <a:endParaRPr lang="en-ZA" sz="2400" dirty="0"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This is equivalent to: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1188097" y="2780928"/>
            <a:ext cx="1787669" cy="3384376"/>
            <a:chOff x="861940" y="1974130"/>
            <a:chExt cx="1787669" cy="3384376"/>
          </a:xfrm>
        </p:grpSpPr>
        <p:grpSp>
          <p:nvGrpSpPr>
            <p:cNvPr id="12" name="Grouper 2"/>
            <p:cNvGrpSpPr>
              <a:grpSpLocks/>
            </p:cNvGrpSpPr>
            <p:nvPr/>
          </p:nvGrpSpPr>
          <p:grpSpPr bwMode="auto">
            <a:xfrm>
              <a:off x="1049338" y="1974130"/>
              <a:ext cx="1474787" cy="2214563"/>
              <a:chOff x="5159015" y="3069287"/>
              <a:chExt cx="1856232" cy="3121152"/>
            </a:xfrm>
          </p:grpSpPr>
          <p:pic>
            <p:nvPicPr>
              <p:cNvPr id="15" name="Image 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9015" y="3069287"/>
                <a:ext cx="1856232" cy="312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Image 4" descr="WW logo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422" y="4385638"/>
                <a:ext cx="783675" cy="78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ZoneTexte 5"/>
            <p:cNvSpPr txBox="1">
              <a:spLocks noChangeArrowheads="1"/>
            </p:cNvSpPr>
            <p:nvPr/>
          </p:nvSpPr>
          <p:spPr bwMode="auto">
            <a:xfrm>
              <a:off x="861940" y="4712175"/>
              <a:ext cx="17876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chemeClr val="accent1"/>
                  </a:solidFill>
                </a:rPr>
                <a:t>8 million cups </a:t>
              </a:r>
            </a:p>
            <a:p>
              <a:pPr algn="ctr" eaLnBrk="1" hangingPunct="1"/>
              <a:r>
                <a:rPr lang="en-US" b="1" dirty="0" smtClean="0">
                  <a:solidFill>
                    <a:schemeClr val="accent1"/>
                  </a:solidFill>
                </a:rPr>
                <a:t>of coffee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7" name="ZoneTexte 7"/>
          <p:cNvSpPr txBox="1">
            <a:spLocks noChangeArrowheads="1"/>
          </p:cNvSpPr>
          <p:nvPr/>
        </p:nvSpPr>
        <p:spPr bwMode="auto">
          <a:xfrm>
            <a:off x="3443203" y="3763591"/>
            <a:ext cx="461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accent1"/>
                </a:solidFill>
                <a:latin typeface="+mj-lt"/>
              </a:rPr>
              <a:t>OR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4393902" y="2589103"/>
            <a:ext cx="4210546" cy="3576201"/>
            <a:chOff x="3995738" y="2177330"/>
            <a:chExt cx="3346450" cy="2940001"/>
          </a:xfrm>
        </p:grpSpPr>
        <p:sp>
          <p:nvSpPr>
            <p:cNvPr id="19" name="ZoneTexte 6"/>
            <p:cNvSpPr txBox="1">
              <a:spLocks noChangeArrowheads="1"/>
            </p:cNvSpPr>
            <p:nvPr/>
          </p:nvSpPr>
          <p:spPr bwMode="auto">
            <a:xfrm>
              <a:off x="3995738" y="4585981"/>
              <a:ext cx="3346450" cy="53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4F81BD"/>
                  </a:solidFill>
                </a:rPr>
                <a:t>Two average size</a:t>
              </a:r>
            </a:p>
            <a:p>
              <a:pPr algn="ctr" eaLnBrk="1" hangingPunct="1"/>
              <a:r>
                <a:rPr lang="en-US" b="1" dirty="0" smtClean="0">
                  <a:solidFill>
                    <a:srgbClr val="4F81BD"/>
                  </a:solidFill>
                </a:rPr>
                <a:t>Olympic swimming pools </a:t>
              </a:r>
              <a:endParaRPr lang="en-US" b="1" dirty="0">
                <a:solidFill>
                  <a:srgbClr val="4F81BD"/>
                </a:solidFill>
              </a:endParaRPr>
            </a:p>
          </p:txBody>
        </p:sp>
        <p:pic>
          <p:nvPicPr>
            <p:cNvPr id="20" name="Imag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6" y="2177330"/>
              <a:ext cx="3108325" cy="2068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13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356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Underground water treatment system for our Head Office Campus</vt:lpstr>
      <vt:lpstr>Introduction</vt:lpstr>
      <vt:lpstr>Why ?</vt:lpstr>
      <vt:lpstr>The Project</vt:lpstr>
      <vt:lpstr>PowerPoint Presentation</vt:lpstr>
      <vt:lpstr>PowerPoint Presentation</vt:lpstr>
      <vt:lpstr>Water treated to potable quality !</vt:lpstr>
      <vt:lpstr>PowerPoint Presentation</vt:lpstr>
    </vt:vector>
  </TitlesOfParts>
  <Company>Woolworths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w7028762</dc:creator>
  <cp:lastModifiedBy>Quentin Zevio</cp:lastModifiedBy>
  <cp:revision>613</cp:revision>
  <cp:lastPrinted>2018-02-13T08:24:20Z</cp:lastPrinted>
  <dcterms:created xsi:type="dcterms:W3CDTF">2012-04-23T06:06:34Z</dcterms:created>
  <dcterms:modified xsi:type="dcterms:W3CDTF">2018-02-13T11:50:45Z</dcterms:modified>
</cp:coreProperties>
</file>